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57" r:id="rId4"/>
    <p:sldId id="258" r:id="rId5"/>
    <p:sldId id="264" r:id="rId6"/>
    <p:sldId id="260" r:id="rId7"/>
    <p:sldId id="261" r:id="rId8"/>
    <p:sldId id="262" r:id="rId9"/>
    <p:sldId id="263" r:id="rId10"/>
    <p:sldId id="259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5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CC96-F309-41D4-8856-EAF1043F8A8A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7AA5-52A1-4AF3-B12A-55591866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4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CC96-F309-41D4-8856-EAF1043F8A8A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7AA5-52A1-4AF3-B12A-55591866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80887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CC96-F309-41D4-8856-EAF1043F8A8A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7AA5-52A1-4AF3-B12A-55591866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43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CC96-F309-41D4-8856-EAF1043F8A8A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7AA5-52A1-4AF3-B12A-55591866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17640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CC96-F309-41D4-8856-EAF1043F8A8A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7AA5-52A1-4AF3-B12A-55591866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535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CC96-F309-41D4-8856-EAF1043F8A8A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7AA5-52A1-4AF3-B12A-55591866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54116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CC96-F309-41D4-8856-EAF1043F8A8A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7AA5-52A1-4AF3-B12A-55591866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03747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CC96-F309-41D4-8856-EAF1043F8A8A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7AA5-52A1-4AF3-B12A-55591866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4186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CC96-F309-41D4-8856-EAF1043F8A8A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7AA5-52A1-4AF3-B12A-55591866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315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CC96-F309-41D4-8856-EAF1043F8A8A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7AA5-52A1-4AF3-B12A-55591866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4066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7ECC96-F309-41D4-8856-EAF1043F8A8A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277AA5-52A1-4AF3-B12A-55591866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8200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7ECC96-F309-41D4-8856-EAF1043F8A8A}" type="datetimeFigureOut">
              <a:rPr lang="en-GB" smtClean="0"/>
              <a:t>12/03/2018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277AA5-52A1-4AF3-B12A-555918663D2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507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hr-HR" dirty="0" smtClean="0"/>
              <a:t>MISTERIJ SUBTALAMUSA: ANATOMSKA PODIJELA SUBTALAMIČKE JEZGRE – 3STAN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85611" y="3602038"/>
            <a:ext cx="10779617" cy="2103303"/>
          </a:xfrm>
        </p:spPr>
        <p:txBody>
          <a:bodyPr>
            <a:normAutofit/>
          </a:bodyPr>
          <a:lstStyle/>
          <a:p>
            <a:r>
              <a:rPr lang="hr-HR" dirty="0" smtClean="0"/>
              <a:t>Doc.dr.sc. Goran Sedmak, </a:t>
            </a:r>
            <a:r>
              <a:rPr lang="hr-HR" dirty="0" err="1" smtClean="0"/>
              <a:t>dr.med</a:t>
            </a:r>
            <a:endParaRPr lang="hr-HR" dirty="0"/>
          </a:p>
          <a:p>
            <a:r>
              <a:rPr lang="hr-HR" dirty="0" smtClean="0"/>
              <a:t>Hrvatski institut za istraživanje mozga</a:t>
            </a:r>
          </a:p>
          <a:p>
            <a:r>
              <a:rPr lang="hr-HR" dirty="0" smtClean="0"/>
              <a:t>Medicinski fakultet Sveučilišta u Zagrebu</a:t>
            </a:r>
          </a:p>
          <a:p>
            <a:r>
              <a:rPr lang="hr-HR" dirty="0" smtClean="0"/>
              <a:t>Znanstveni centar izvrsnosti za temeljnu, kliničku i translacijsku </a:t>
            </a:r>
            <a:r>
              <a:rPr lang="hr-HR" dirty="0" err="1" smtClean="0"/>
              <a:t>neuroznanost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25054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SURADNICI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Dr.sc. Ivana Jurjević, </a:t>
            </a:r>
            <a:r>
              <a:rPr lang="hr-HR" sz="2000" dirty="0" err="1" smtClean="0"/>
              <a:t>dr.med</a:t>
            </a:r>
            <a:r>
              <a:rPr lang="hr-HR" sz="2000" dirty="0" smtClean="0"/>
              <a:t>.</a:t>
            </a:r>
          </a:p>
          <a:p>
            <a:pPr marL="457200" lvl="1" indent="0">
              <a:buNone/>
            </a:pPr>
            <a:r>
              <a:rPr lang="hr-HR" sz="1600" dirty="0" smtClean="0"/>
              <a:t>Klinika za neurologiju, KBC Zagreb</a:t>
            </a:r>
          </a:p>
          <a:p>
            <a:pPr marL="457200" lvl="1" indent="0">
              <a:buNone/>
            </a:pPr>
            <a:r>
              <a:rPr lang="hr-HR" sz="1600" dirty="0" smtClean="0"/>
              <a:t>Medicinski fakultet Sveučilišta u Zagrebu</a:t>
            </a:r>
            <a:endParaRPr lang="hr-HR" sz="1600" dirty="0"/>
          </a:p>
          <a:p>
            <a:r>
              <a:rPr lang="hr-HR" sz="2000" dirty="0" err="1" smtClean="0"/>
              <a:t>Fadi</a:t>
            </a:r>
            <a:r>
              <a:rPr lang="hr-HR" sz="2000" dirty="0" smtClean="0"/>
              <a:t> </a:t>
            </a:r>
            <a:r>
              <a:rPr lang="hr-HR" sz="2000" dirty="0" err="1" smtClean="0"/>
              <a:t>Almahariq</a:t>
            </a:r>
            <a:r>
              <a:rPr lang="hr-HR" sz="2000" dirty="0" smtClean="0"/>
              <a:t>, </a:t>
            </a:r>
            <a:r>
              <a:rPr lang="hr-HR" sz="2000" dirty="0" err="1" smtClean="0"/>
              <a:t>dr.med</a:t>
            </a:r>
            <a:r>
              <a:rPr lang="hr-HR" sz="2000" dirty="0" smtClean="0"/>
              <a:t>.</a:t>
            </a:r>
            <a:endParaRPr lang="hr-HR" sz="2000" dirty="0"/>
          </a:p>
          <a:p>
            <a:pPr marL="457200" lvl="1" indent="0">
              <a:buNone/>
            </a:pPr>
            <a:r>
              <a:rPr lang="hr-HR" sz="1600" dirty="0" smtClean="0"/>
              <a:t>Zavod za neurokirurgiju, KB Dubrava</a:t>
            </a:r>
          </a:p>
          <a:p>
            <a:r>
              <a:rPr lang="hr-HR" sz="2000" dirty="0" smtClean="0"/>
              <a:t>Andrija Štajduhar, </a:t>
            </a:r>
            <a:r>
              <a:rPr lang="hr-HR" sz="2000" dirty="0" err="1" smtClean="0"/>
              <a:t>mag</a:t>
            </a:r>
            <a:r>
              <a:rPr lang="hr-HR" sz="2000" dirty="0" smtClean="0"/>
              <a:t>. inf. </a:t>
            </a:r>
            <a:r>
              <a:rPr lang="hr-HR" sz="2000" dirty="0" err="1" smtClean="0"/>
              <a:t>et</a:t>
            </a:r>
            <a:r>
              <a:rPr lang="hr-HR" sz="2000" dirty="0" smtClean="0"/>
              <a:t> </a:t>
            </a:r>
            <a:r>
              <a:rPr lang="hr-HR" sz="2000" dirty="0" err="1" smtClean="0"/>
              <a:t>math</a:t>
            </a:r>
            <a:r>
              <a:rPr lang="hr-HR" sz="2000" dirty="0" smtClean="0"/>
              <a:t>.</a:t>
            </a:r>
          </a:p>
          <a:p>
            <a:pPr marL="457200" lvl="1" indent="0">
              <a:buNone/>
            </a:pPr>
            <a:r>
              <a:rPr lang="hr-HR" sz="1600" dirty="0" smtClean="0"/>
              <a:t>Hrvatski institut za istraživanje mozga</a:t>
            </a:r>
          </a:p>
          <a:p>
            <a:pPr marL="457200" lvl="1" indent="0">
              <a:buNone/>
            </a:pPr>
            <a:r>
              <a:rPr lang="hr-HR" sz="1600" dirty="0" smtClean="0"/>
              <a:t>Medicinski fakultet Sveučilišta u Zagrebu</a:t>
            </a:r>
          </a:p>
          <a:p>
            <a:r>
              <a:rPr lang="hr-HR" sz="2000" dirty="0" smtClean="0"/>
              <a:t>Ana </a:t>
            </a:r>
            <a:r>
              <a:rPr lang="hr-HR" sz="2000" smtClean="0"/>
              <a:t>Bosak</a:t>
            </a:r>
            <a:r>
              <a:rPr lang="hr-HR" sz="2000" smtClean="0"/>
              <a:t>, </a:t>
            </a:r>
            <a:r>
              <a:rPr lang="hr-HR" sz="2000" dirty="0" err="1" smtClean="0"/>
              <a:t>bacc</a:t>
            </a:r>
            <a:r>
              <a:rPr lang="hr-HR" sz="2000" dirty="0" smtClean="0"/>
              <a:t>. med. </a:t>
            </a:r>
            <a:r>
              <a:rPr lang="hr-HR" sz="2000" dirty="0" err="1" smtClean="0"/>
              <a:t>lab</a:t>
            </a:r>
            <a:r>
              <a:rPr lang="hr-HR" sz="2000" dirty="0" smtClean="0"/>
              <a:t>. </a:t>
            </a:r>
            <a:r>
              <a:rPr lang="hr-HR" sz="2000" dirty="0" err="1" smtClean="0"/>
              <a:t>diag</a:t>
            </a:r>
            <a:r>
              <a:rPr lang="hr-HR" sz="2000" dirty="0" smtClean="0"/>
              <a:t>.</a:t>
            </a:r>
          </a:p>
          <a:p>
            <a:pPr marL="457200" lvl="1" indent="0">
              <a:buNone/>
            </a:pPr>
            <a:r>
              <a:rPr lang="hr-HR" sz="1600" dirty="0" smtClean="0"/>
              <a:t>Hrvatski institut za istraživanje mozga</a:t>
            </a:r>
          </a:p>
          <a:p>
            <a:pPr marL="457200" lvl="1" indent="0">
              <a:buNone/>
            </a:pPr>
            <a:r>
              <a:rPr lang="hr-HR" sz="1600" dirty="0" smtClean="0"/>
              <a:t>Medicinski fakultet Sveučilišta u Zagrebu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hr-HR" sz="2000" dirty="0" smtClean="0"/>
              <a:t>Prof.dr.sc. Miloš </a:t>
            </a:r>
            <a:r>
              <a:rPr lang="hr-HR" sz="2000" dirty="0" err="1" smtClean="0"/>
              <a:t>Judaš</a:t>
            </a:r>
            <a:r>
              <a:rPr lang="hr-HR" sz="2000" dirty="0" smtClean="0"/>
              <a:t>, </a:t>
            </a:r>
            <a:r>
              <a:rPr lang="hr-HR" sz="2000" dirty="0" err="1" smtClean="0"/>
              <a:t>dr.med</a:t>
            </a:r>
            <a:r>
              <a:rPr lang="hr-HR" sz="2000" dirty="0" smtClean="0"/>
              <a:t>.</a:t>
            </a:r>
          </a:p>
          <a:p>
            <a:pPr marL="457200" lvl="1" indent="0">
              <a:buNone/>
            </a:pPr>
            <a:r>
              <a:rPr lang="hr-HR" sz="1600" dirty="0" smtClean="0"/>
              <a:t>Hrvatski institut za istraživanje mozga</a:t>
            </a:r>
          </a:p>
          <a:p>
            <a:pPr marL="457200" lvl="1" indent="0">
              <a:buNone/>
            </a:pPr>
            <a:r>
              <a:rPr lang="hr-HR" sz="1600" dirty="0" smtClean="0"/>
              <a:t>Medicinski fakultet Sveučilišta u Zagrebu</a:t>
            </a:r>
          </a:p>
          <a:p>
            <a:r>
              <a:rPr lang="hr-HR" sz="2000" dirty="0" smtClean="0"/>
              <a:t>Prof.dr.sc. Marko Radoš, </a:t>
            </a:r>
            <a:r>
              <a:rPr lang="hr-HR" sz="2000" dirty="0" err="1" smtClean="0"/>
              <a:t>dr.med</a:t>
            </a:r>
            <a:r>
              <a:rPr lang="hr-HR" sz="2000" dirty="0" smtClean="0"/>
              <a:t>.</a:t>
            </a:r>
          </a:p>
          <a:p>
            <a:pPr marL="457200" lvl="1" indent="0">
              <a:buNone/>
            </a:pPr>
            <a:r>
              <a:rPr lang="hr-HR" sz="1600" dirty="0" smtClean="0"/>
              <a:t>Klinika za radiologiju, KBC Zagreb</a:t>
            </a:r>
          </a:p>
          <a:p>
            <a:pPr marL="457200" lvl="1" indent="0">
              <a:buNone/>
            </a:pPr>
            <a:r>
              <a:rPr lang="hr-HR" sz="1600" dirty="0" smtClean="0"/>
              <a:t>Medicinski fakultet Sveučilišta u Zagrebu</a:t>
            </a:r>
          </a:p>
          <a:p>
            <a:r>
              <a:rPr lang="hr-HR" sz="2000" dirty="0" smtClean="0"/>
              <a:t>Doc.dr.sc. Darko </a:t>
            </a:r>
            <a:r>
              <a:rPr lang="hr-HR" sz="2000" dirty="0" err="1" smtClean="0"/>
              <a:t>Chudy</a:t>
            </a:r>
            <a:r>
              <a:rPr lang="hr-HR" sz="2000" dirty="0" smtClean="0"/>
              <a:t>, </a:t>
            </a:r>
            <a:r>
              <a:rPr lang="hr-HR" sz="2000" dirty="0" err="1" smtClean="0"/>
              <a:t>dr.med</a:t>
            </a:r>
            <a:r>
              <a:rPr lang="hr-HR" sz="2000" dirty="0" smtClean="0"/>
              <a:t>.</a:t>
            </a:r>
          </a:p>
          <a:p>
            <a:pPr marL="457200" lvl="1" indent="0">
              <a:buNone/>
            </a:pPr>
            <a:r>
              <a:rPr lang="hr-HR" sz="1600" dirty="0" smtClean="0"/>
              <a:t>Zavod za neurokirurgiju, KB Dubrava</a:t>
            </a:r>
          </a:p>
          <a:p>
            <a:pPr marL="457200" lvl="1" indent="0">
              <a:buNone/>
            </a:pPr>
            <a:r>
              <a:rPr lang="hr-HR" sz="1600" dirty="0" smtClean="0"/>
              <a:t>Medicinski fakultet Sveučilišta u Zagrebu</a:t>
            </a:r>
          </a:p>
          <a:p>
            <a:r>
              <a:rPr lang="hr-HR" sz="2000" dirty="0" smtClean="0"/>
              <a:t>Prof.dr.sc. Nenad Šestan</a:t>
            </a:r>
          </a:p>
          <a:p>
            <a:pPr marL="457200" lvl="1" indent="0">
              <a:buNone/>
            </a:pPr>
            <a:r>
              <a:rPr lang="hr-HR" sz="1600" dirty="0" smtClean="0"/>
              <a:t>Department </a:t>
            </a:r>
            <a:r>
              <a:rPr lang="hr-HR" sz="1600" dirty="0" err="1" smtClean="0"/>
              <a:t>of</a:t>
            </a:r>
            <a:r>
              <a:rPr lang="hr-HR" sz="1600" dirty="0" smtClean="0"/>
              <a:t> </a:t>
            </a:r>
            <a:r>
              <a:rPr lang="hr-HR" sz="1600" dirty="0" err="1" smtClean="0"/>
              <a:t>Neurobiology</a:t>
            </a:r>
            <a:endParaRPr lang="hr-HR" sz="1600" dirty="0" smtClean="0"/>
          </a:p>
          <a:p>
            <a:pPr marL="457200" lvl="1" indent="0">
              <a:buNone/>
            </a:pPr>
            <a:r>
              <a:rPr lang="hr-HR" sz="1600" dirty="0" err="1" smtClean="0"/>
              <a:t>Yale</a:t>
            </a:r>
            <a:r>
              <a:rPr lang="hr-HR" sz="1600" dirty="0" smtClean="0"/>
              <a:t> University </a:t>
            </a:r>
            <a:r>
              <a:rPr lang="hr-HR" sz="1600" dirty="0" err="1" smtClean="0"/>
              <a:t>School</a:t>
            </a:r>
            <a:r>
              <a:rPr lang="hr-HR" sz="1600" dirty="0" smtClean="0"/>
              <a:t> </a:t>
            </a:r>
            <a:r>
              <a:rPr lang="hr-HR" sz="1600" dirty="0" err="1" smtClean="0"/>
              <a:t>of</a:t>
            </a:r>
            <a:r>
              <a:rPr lang="hr-HR" sz="1600" dirty="0" smtClean="0"/>
              <a:t> Medicine</a:t>
            </a:r>
          </a:p>
        </p:txBody>
      </p:sp>
    </p:spTree>
    <p:extLst>
      <p:ext uri="{BB962C8B-B14F-4D97-AF65-F5344CB8AC3E}">
        <p14:creationId xmlns:p14="http://schemas.microsoft.com/office/powerpoint/2010/main" val="173664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LJUDSKI MOZAK</a:t>
            </a:r>
            <a:endParaRPr lang="hr-HR" dirty="0"/>
          </a:p>
        </p:txBody>
      </p:sp>
      <p:pic>
        <p:nvPicPr>
          <p:cNvPr id="4" name="Picture 2" descr="P1010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907" y="1827044"/>
            <a:ext cx="6063241" cy="43518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148" y="1827045"/>
            <a:ext cx="5934352" cy="4351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79978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SUBTALAMIČKA JEZGRA</a:t>
            </a:r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r-HR" dirty="0" err="1" smtClean="0"/>
              <a:t>Jules</a:t>
            </a:r>
            <a:r>
              <a:rPr lang="hr-HR" dirty="0" smtClean="0"/>
              <a:t> Bernard </a:t>
            </a:r>
            <a:r>
              <a:rPr lang="hr-HR" dirty="0" err="1" smtClean="0"/>
              <a:t>Luys</a:t>
            </a:r>
            <a:r>
              <a:rPr lang="hr-HR" dirty="0" smtClean="0"/>
              <a:t> – 1865</a:t>
            </a:r>
          </a:p>
          <a:p>
            <a:r>
              <a:rPr lang="hr-HR" dirty="0" smtClean="0"/>
              <a:t>Mala bikonveksna jezgra</a:t>
            </a:r>
          </a:p>
          <a:p>
            <a:r>
              <a:rPr lang="hr-HR" dirty="0" smtClean="0"/>
              <a:t>Volumen: 170 – 250 mm</a:t>
            </a:r>
            <a:r>
              <a:rPr lang="hr-HR" baseline="30000" dirty="0" smtClean="0"/>
              <a:t>3</a:t>
            </a:r>
          </a:p>
          <a:p>
            <a:r>
              <a:rPr lang="hr-HR" dirty="0" smtClean="0"/>
              <a:t>230.000 – 550.000 neurona</a:t>
            </a:r>
          </a:p>
          <a:p>
            <a:r>
              <a:rPr lang="hr-HR" dirty="0" err="1" smtClean="0"/>
              <a:t>Glut</a:t>
            </a:r>
            <a:r>
              <a:rPr lang="hr-HR" dirty="0" smtClean="0"/>
              <a:t> i GABA neuroni</a:t>
            </a:r>
          </a:p>
          <a:p>
            <a:r>
              <a:rPr lang="hr-HR" dirty="0" smtClean="0"/>
              <a:t>Dvosmjerno povezana s bazalnim ganglijima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9"/>
          <a:stretch>
            <a:fillRect/>
          </a:stretch>
        </p:blipFill>
        <p:spPr bwMode="auto">
          <a:xfrm>
            <a:off x="6015262" y="1651017"/>
            <a:ext cx="5495475" cy="470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015262" y="6488668"/>
            <a:ext cx="585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Nieuwenhuys</a:t>
            </a:r>
            <a:r>
              <a:rPr lang="hr-HR" dirty="0" smtClean="0"/>
              <a:t> i sur. 2008, </a:t>
            </a:r>
            <a:r>
              <a:rPr lang="hr-HR" dirty="0" err="1" smtClean="0"/>
              <a:t>The</a:t>
            </a:r>
            <a:r>
              <a:rPr lang="hr-HR" dirty="0" smtClean="0"/>
              <a:t> human </a:t>
            </a:r>
            <a:r>
              <a:rPr lang="hr-HR" dirty="0" err="1" smtClean="0"/>
              <a:t>central</a:t>
            </a:r>
            <a:r>
              <a:rPr lang="hr-HR" dirty="0" smtClean="0"/>
              <a:t> </a:t>
            </a:r>
            <a:r>
              <a:rPr lang="hr-HR" dirty="0" err="1" smtClean="0"/>
              <a:t>nervous</a:t>
            </a:r>
            <a:r>
              <a:rPr lang="hr-HR" dirty="0" smtClean="0"/>
              <a:t> system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10458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SUBTALAMIČKA JEZGRA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025" y="1690688"/>
            <a:ext cx="7023949" cy="41115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384146" y="6297768"/>
            <a:ext cx="35445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Keuken</a:t>
            </a:r>
            <a:r>
              <a:rPr lang="hr-HR" dirty="0" smtClean="0"/>
              <a:t> i sur. 2012, Front </a:t>
            </a:r>
            <a:r>
              <a:rPr lang="hr-HR" dirty="0" err="1" smtClean="0"/>
              <a:t>Neuroanat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9064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PODJELA I POVEZANOST STN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949" y="1700347"/>
            <a:ext cx="4824832" cy="42593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594134" y="6336406"/>
            <a:ext cx="2759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Benarroch</a:t>
            </a:r>
            <a:r>
              <a:rPr lang="hr-HR" dirty="0" smtClean="0"/>
              <a:t> 2008, </a:t>
            </a:r>
            <a:r>
              <a:rPr lang="hr-HR" dirty="0" err="1" smtClean="0"/>
              <a:t>Neurology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28781" y="1690688"/>
            <a:ext cx="6633768" cy="4269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533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25779" y="1035341"/>
            <a:ext cx="4159897" cy="52817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0993" y="1035341"/>
            <a:ext cx="4139497" cy="52790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19217" y="573676"/>
            <a:ext cx="17630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IZRAVNI PUT</a:t>
            </a:r>
            <a:endParaRPr lang="en-GB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849478" y="573677"/>
            <a:ext cx="211250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/>
              <a:t>NEIZRAVNI PUT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015262" y="6488668"/>
            <a:ext cx="585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Nieuwenhuys</a:t>
            </a:r>
            <a:r>
              <a:rPr lang="hr-HR" dirty="0" smtClean="0"/>
              <a:t> i sur. 2008, </a:t>
            </a:r>
            <a:r>
              <a:rPr lang="hr-HR" dirty="0" err="1" smtClean="0"/>
              <a:t>The</a:t>
            </a:r>
            <a:r>
              <a:rPr lang="hr-HR" dirty="0" smtClean="0"/>
              <a:t> human </a:t>
            </a:r>
            <a:r>
              <a:rPr lang="hr-HR" dirty="0" err="1" smtClean="0"/>
              <a:t>central</a:t>
            </a:r>
            <a:r>
              <a:rPr lang="hr-HR" dirty="0" smtClean="0"/>
              <a:t> </a:t>
            </a:r>
            <a:r>
              <a:rPr lang="hr-HR" dirty="0" err="1" smtClean="0"/>
              <a:t>nervous</a:t>
            </a:r>
            <a:r>
              <a:rPr lang="hr-HR" dirty="0" smtClean="0"/>
              <a:t> system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9539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94703" y="365127"/>
            <a:ext cx="8435546" cy="1325563"/>
          </a:xfrm>
        </p:spPr>
        <p:txBody>
          <a:bodyPr/>
          <a:lstStyle/>
          <a:p>
            <a:r>
              <a:rPr lang="hr-HR" dirty="0" smtClean="0"/>
              <a:t>DUBOKA MOZGOVNA STIMULACIJA</a:t>
            </a:r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3608" y="1690690"/>
            <a:ext cx="4271654" cy="513062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2476" y="6285468"/>
            <a:ext cx="58505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 err="1" smtClean="0"/>
              <a:t>Nieuwenhuys</a:t>
            </a:r>
            <a:r>
              <a:rPr lang="hr-HR" dirty="0" smtClean="0"/>
              <a:t> i sur. 2008, </a:t>
            </a:r>
            <a:r>
              <a:rPr lang="hr-HR" dirty="0" err="1" smtClean="0"/>
              <a:t>The</a:t>
            </a:r>
            <a:r>
              <a:rPr lang="hr-HR" dirty="0" smtClean="0"/>
              <a:t> human </a:t>
            </a:r>
            <a:r>
              <a:rPr lang="hr-HR" dirty="0" err="1" smtClean="0"/>
              <a:t>central</a:t>
            </a:r>
            <a:r>
              <a:rPr lang="hr-HR" dirty="0" smtClean="0"/>
              <a:t> </a:t>
            </a:r>
            <a:r>
              <a:rPr lang="hr-HR" dirty="0" err="1" smtClean="0"/>
              <a:t>nervous</a:t>
            </a:r>
            <a:r>
              <a:rPr lang="hr-HR" dirty="0" smtClean="0"/>
              <a:t> system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50103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CILJEVI PROJEKTA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Odrediti ukupan broj i udio različitih tipova neurona unutar STN</a:t>
            </a:r>
          </a:p>
          <a:p>
            <a:r>
              <a:rPr lang="hr-HR" dirty="0" smtClean="0"/>
              <a:t>Odrediti prostornu raspodjelu podtipova neurona</a:t>
            </a:r>
          </a:p>
          <a:p>
            <a:r>
              <a:rPr lang="hr-HR" dirty="0" smtClean="0"/>
              <a:t>Odrediti razvojno podrijetlo STN neurona</a:t>
            </a:r>
          </a:p>
          <a:p>
            <a:r>
              <a:rPr lang="hr-HR" dirty="0" smtClean="0"/>
              <a:t>Korelirati histološku i MR mapu STN kod zdravih dobrovoljaca i oboljelih od Parkinsonove bolesti</a:t>
            </a:r>
          </a:p>
          <a:p>
            <a:r>
              <a:rPr lang="hr-HR" dirty="0" smtClean="0"/>
              <a:t>Izraditi 3D histološko-MR mapu STN</a:t>
            </a:r>
          </a:p>
          <a:p>
            <a:r>
              <a:rPr lang="hr-HR" dirty="0" smtClean="0"/>
              <a:t>Usporediti funkcionalnu povezanost STN kod zdravih dobrovoljaca i oboljelih od Parkinsonove bolesti</a:t>
            </a:r>
          </a:p>
          <a:p>
            <a:r>
              <a:rPr lang="hr-HR" dirty="0" smtClean="0"/>
              <a:t>Na temelju dobivenih rezultata unaprijediti DBS operacije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11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METODOLOGIJA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hr-HR" dirty="0" smtClean="0"/>
              <a:t>Post-mortem uzorci ljudskog mozga (Zagrebačka </a:t>
            </a:r>
            <a:r>
              <a:rPr lang="hr-HR" dirty="0" err="1" smtClean="0"/>
              <a:t>neuroembriološka</a:t>
            </a:r>
            <a:r>
              <a:rPr lang="hr-HR" dirty="0" smtClean="0"/>
              <a:t> zbirka)</a:t>
            </a:r>
          </a:p>
          <a:p>
            <a:r>
              <a:rPr lang="hr-HR" dirty="0" err="1" smtClean="0"/>
              <a:t>Imunohistokemija</a:t>
            </a:r>
            <a:endParaRPr lang="hr-HR" dirty="0" smtClean="0"/>
          </a:p>
          <a:p>
            <a:r>
              <a:rPr lang="hr-HR" dirty="0" smtClean="0"/>
              <a:t>In-situ hibridizacija</a:t>
            </a:r>
          </a:p>
          <a:p>
            <a:r>
              <a:rPr lang="hr-HR" dirty="0" err="1" smtClean="0"/>
              <a:t>Stereologija</a:t>
            </a:r>
            <a:endParaRPr lang="hr-HR" dirty="0" smtClean="0"/>
          </a:p>
          <a:p>
            <a:r>
              <a:rPr lang="hr-HR" dirty="0" smtClean="0"/>
              <a:t>Računalno potpomognuta </a:t>
            </a:r>
            <a:r>
              <a:rPr lang="hr-HR" dirty="0" err="1" smtClean="0"/>
              <a:t>stereologija</a:t>
            </a:r>
            <a:endParaRPr lang="hr-HR" dirty="0" smtClean="0"/>
          </a:p>
          <a:p>
            <a:r>
              <a:rPr lang="hr-HR" i="1" dirty="0" smtClean="0"/>
              <a:t>Single </a:t>
            </a:r>
            <a:r>
              <a:rPr lang="hr-HR" i="1" dirty="0" err="1" smtClean="0"/>
              <a:t>cell</a:t>
            </a:r>
            <a:r>
              <a:rPr lang="hr-HR" i="1" dirty="0" smtClean="0"/>
              <a:t> </a:t>
            </a:r>
            <a:r>
              <a:rPr lang="hr-HR" i="1" dirty="0" err="1" smtClean="0"/>
              <a:t>transcriptomics</a:t>
            </a:r>
            <a:endParaRPr lang="hr-HR" i="1" dirty="0" smtClean="0"/>
          </a:p>
          <a:p>
            <a:r>
              <a:rPr lang="hr-HR" dirty="0" smtClean="0"/>
              <a:t>MR snimanje (3T Siemens </a:t>
            </a:r>
            <a:r>
              <a:rPr lang="hr-HR" dirty="0" err="1" smtClean="0"/>
              <a:t>Prisma</a:t>
            </a:r>
            <a:r>
              <a:rPr lang="hr-HR" dirty="0" smtClean="0"/>
              <a:t>)</a:t>
            </a:r>
          </a:p>
          <a:p>
            <a:r>
              <a:rPr lang="hr-HR" dirty="0" smtClean="0"/>
              <a:t>Evocirani potencijali</a:t>
            </a:r>
          </a:p>
          <a:p>
            <a:r>
              <a:rPr lang="hr-HR" dirty="0" smtClean="0"/>
              <a:t>Klinički pregledi i testiranja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266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</TotalTime>
  <Words>353</Words>
  <Application>Microsoft Office PowerPoint</Application>
  <PresentationFormat>Widescreen</PresentationFormat>
  <Paragraphs>65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MISTERIJ SUBTALAMUSA: ANATOMSKA PODIJELA SUBTALAMIČKE JEZGRE – 3STAN</vt:lpstr>
      <vt:lpstr>LJUDSKI MOZAK</vt:lpstr>
      <vt:lpstr>SUBTALAMIČKA JEZGRA</vt:lpstr>
      <vt:lpstr>SUBTALAMIČKA JEZGRA</vt:lpstr>
      <vt:lpstr>PODJELA I POVEZANOST STN</vt:lpstr>
      <vt:lpstr>PowerPoint Presentation</vt:lpstr>
      <vt:lpstr>DUBOKA MOZGOVNA STIMULACIJA</vt:lpstr>
      <vt:lpstr>CILJEVI PROJEKTA</vt:lpstr>
      <vt:lpstr>METODOLOGIJA</vt:lpstr>
      <vt:lpstr>SURADNICI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MISTERIJ SUBTALAMUSA: ANATOMSKA PODIJELA SUBTALAMIČKE JEZGRE – 3STAN</dc:title>
  <dc:creator>Dora Sedmak</dc:creator>
  <cp:lastModifiedBy>Partek</cp:lastModifiedBy>
  <cp:revision>16</cp:revision>
  <dcterms:created xsi:type="dcterms:W3CDTF">2018-03-11T09:53:11Z</dcterms:created>
  <dcterms:modified xsi:type="dcterms:W3CDTF">2018-03-12T08:49:12Z</dcterms:modified>
</cp:coreProperties>
</file>